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259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5"/>
  </p:normalViewPr>
  <p:slideViewPr>
    <p:cSldViewPr snapToGrid="0" snapToObjects="1">
      <p:cViewPr varScale="1">
        <p:scale>
          <a:sx n="94" d="100"/>
          <a:sy n="94" d="100"/>
        </p:scale>
        <p:origin x="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radeep/Google%20Drive/Bits-Course/Sem2-Assignments/ISM/2018AB04152_ISM_Assignment_2Q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radeep/Google%20Drive/Bits-Course/Sem2-Assignments/ISM/2018AB04152_ISM_Assignment_2Q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radeep/Google%20Drive/Bits-Course/Sem2-Assignments/ISM/2018AB04152_ISM_Assignment_2Q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radeep/Google%20Drive/Bits-Course/Sem2-Assignments/ISM/2018AB04152_ISM_Assignment_2Q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pradeep/Google%20Drive/Bits-Course/Sem2-Assignments/ISM/2018AB04152_ISM_Assignment_2Q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trendline>
            <c:spPr>
              <a:ln w="9525" cap="rnd">
                <a:solidFill>
                  <a:schemeClr val="accent1"/>
                </a:solidFill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Sheet1!$B$3:$B$8</c:f>
              <c:numCache>
                <c:formatCode>0</c:formatCode>
                <c:ptCount val="6"/>
                <c:pt idx="0">
                  <c:v>10</c:v>
                </c:pt>
                <c:pt idx="1">
                  <c:v>14</c:v>
                </c:pt>
                <c:pt idx="2">
                  <c:v>16</c:v>
                </c:pt>
                <c:pt idx="3">
                  <c:v>20</c:v>
                </c:pt>
                <c:pt idx="4">
                  <c:v>12</c:v>
                </c:pt>
                <c:pt idx="5">
                  <c:v>11</c:v>
                </c:pt>
              </c:numCache>
            </c:numRef>
          </c:xVal>
          <c:yVal>
            <c:numRef>
              <c:f>Sheet1!$C$3:$C$8</c:f>
              <c:numCache>
                <c:formatCode>0</c:formatCode>
                <c:ptCount val="6"/>
                <c:pt idx="0">
                  <c:v>25</c:v>
                </c:pt>
                <c:pt idx="1">
                  <c:v>28</c:v>
                </c:pt>
                <c:pt idx="2">
                  <c:v>42</c:v>
                </c:pt>
                <c:pt idx="3">
                  <c:v>28</c:v>
                </c:pt>
                <c:pt idx="4">
                  <c:v>32</c:v>
                </c:pt>
                <c:pt idx="5">
                  <c:v>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3990-B44C-BB68-6ACAFD1BB940}"/>
            </c:ext>
          </c:extLst>
        </c:ser>
        <c:ser>
          <c:idx val="1"/>
          <c:order val="1"/>
          <c:tx>
            <c:v>Regression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noFill/>
                <a:round/>
              </a:ln>
              <a:effectLst/>
            </c:spPr>
          </c:marker>
          <c:trendline>
            <c:spPr>
              <a:ln w="9525" cap="rnd">
                <a:solidFill>
                  <a:srgbClr val="FF0000"/>
                </a:solidFill>
              </a:ln>
              <a:effectLst/>
            </c:spPr>
            <c:trendlineType val="linear"/>
            <c:dispRSqr val="0"/>
            <c:dispEq val="0"/>
          </c:trendline>
          <c:xVal>
            <c:numRef>
              <c:f>Sheet1!$B$3:$B$8</c:f>
              <c:numCache>
                <c:formatCode>0</c:formatCode>
                <c:ptCount val="6"/>
                <c:pt idx="0">
                  <c:v>10</c:v>
                </c:pt>
                <c:pt idx="1">
                  <c:v>14</c:v>
                </c:pt>
                <c:pt idx="2">
                  <c:v>16</c:v>
                </c:pt>
                <c:pt idx="3">
                  <c:v>20</c:v>
                </c:pt>
                <c:pt idx="4">
                  <c:v>12</c:v>
                </c:pt>
                <c:pt idx="5">
                  <c:v>11</c:v>
                </c:pt>
              </c:numCache>
            </c:numRef>
          </c:xVal>
          <c:yVal>
            <c:numRef>
              <c:f>Sheet1!$C$3:$C$8</c:f>
              <c:numCache>
                <c:formatCode>0</c:formatCode>
                <c:ptCount val="6"/>
                <c:pt idx="0">
                  <c:v>25</c:v>
                </c:pt>
                <c:pt idx="1">
                  <c:v>28</c:v>
                </c:pt>
                <c:pt idx="2">
                  <c:v>42</c:v>
                </c:pt>
                <c:pt idx="3">
                  <c:v>28</c:v>
                </c:pt>
                <c:pt idx="4">
                  <c:v>32</c:v>
                </c:pt>
                <c:pt idx="5">
                  <c:v>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3990-B44C-BB68-6ACAFD1BB9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042336"/>
        <c:axId val="145875200"/>
      </c:scatterChart>
      <c:valAx>
        <c:axId val="1460423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875200"/>
        <c:crosses val="autoZero"/>
        <c:crossBetween val="midCat"/>
      </c:valAx>
      <c:valAx>
        <c:axId val="145875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0423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trendline>
            <c:spPr>
              <a:ln w="9525" cap="rnd">
                <a:solidFill>
                  <a:srgbClr val="FF0000"/>
                </a:solidFill>
              </a:ln>
              <a:effectLst/>
            </c:spPr>
            <c:trendlineType val="poly"/>
            <c:order val="3"/>
            <c:dispRSqr val="0"/>
            <c:dispEq val="1"/>
            <c:trendlineLbl>
              <c:layout>
                <c:manualLayout>
                  <c:x val="0.17845613048368955"/>
                  <c:y val="0.38697882016084889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000" b="1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Sheet1!$B$3:$B$8</c:f>
              <c:numCache>
                <c:formatCode>0</c:formatCode>
                <c:ptCount val="6"/>
                <c:pt idx="0">
                  <c:v>10</c:v>
                </c:pt>
                <c:pt idx="1">
                  <c:v>14</c:v>
                </c:pt>
                <c:pt idx="2">
                  <c:v>16</c:v>
                </c:pt>
                <c:pt idx="3">
                  <c:v>20</c:v>
                </c:pt>
                <c:pt idx="4">
                  <c:v>12</c:v>
                </c:pt>
                <c:pt idx="5">
                  <c:v>11</c:v>
                </c:pt>
              </c:numCache>
            </c:numRef>
          </c:xVal>
          <c:yVal>
            <c:numRef>
              <c:f>Sheet1!$C$3:$C$8</c:f>
              <c:numCache>
                <c:formatCode>0</c:formatCode>
                <c:ptCount val="6"/>
                <c:pt idx="0">
                  <c:v>25</c:v>
                </c:pt>
                <c:pt idx="1">
                  <c:v>28</c:v>
                </c:pt>
                <c:pt idx="2">
                  <c:v>42</c:v>
                </c:pt>
                <c:pt idx="3">
                  <c:v>28</c:v>
                </c:pt>
                <c:pt idx="4">
                  <c:v>32</c:v>
                </c:pt>
                <c:pt idx="5">
                  <c:v>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1C6-BF4E-BEA0-1D49C83D50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637424"/>
        <c:axId val="146669536"/>
      </c:scatterChart>
      <c:valAx>
        <c:axId val="1466374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669536"/>
        <c:crosses val="autoZero"/>
        <c:crossBetween val="midCat"/>
      </c:valAx>
      <c:valAx>
        <c:axId val="146669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6374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trendline>
            <c:spPr>
              <a:ln w="9525" cap="rnd">
                <a:solidFill>
                  <a:srgbClr val="FF0000"/>
                </a:solidFill>
              </a:ln>
              <a:effectLst/>
            </c:spPr>
            <c:trendlineType val="poly"/>
            <c:order val="2"/>
            <c:dispRSqr val="0"/>
            <c:dispEq val="1"/>
            <c:trendlineLbl>
              <c:layout>
                <c:manualLayout>
                  <c:x val="0.17140931902742926"/>
                  <c:y val="0.40026485325697925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000" b="1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Sheet1!$B$3:$B$8</c:f>
              <c:numCache>
                <c:formatCode>0</c:formatCode>
                <c:ptCount val="6"/>
                <c:pt idx="0">
                  <c:v>10</c:v>
                </c:pt>
                <c:pt idx="1">
                  <c:v>14</c:v>
                </c:pt>
                <c:pt idx="2">
                  <c:v>16</c:v>
                </c:pt>
                <c:pt idx="3">
                  <c:v>20</c:v>
                </c:pt>
                <c:pt idx="4">
                  <c:v>12</c:v>
                </c:pt>
                <c:pt idx="5">
                  <c:v>11</c:v>
                </c:pt>
              </c:numCache>
            </c:numRef>
          </c:xVal>
          <c:yVal>
            <c:numRef>
              <c:f>Sheet1!$C$3:$C$8</c:f>
              <c:numCache>
                <c:formatCode>0</c:formatCode>
                <c:ptCount val="6"/>
                <c:pt idx="0">
                  <c:v>25</c:v>
                </c:pt>
                <c:pt idx="1">
                  <c:v>28</c:v>
                </c:pt>
                <c:pt idx="2">
                  <c:v>42</c:v>
                </c:pt>
                <c:pt idx="3">
                  <c:v>28</c:v>
                </c:pt>
                <c:pt idx="4">
                  <c:v>32</c:v>
                </c:pt>
                <c:pt idx="5">
                  <c:v>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D82-EC4E-A2E4-5E1103923A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637424"/>
        <c:axId val="146669536"/>
      </c:scatterChart>
      <c:valAx>
        <c:axId val="1466374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669536"/>
        <c:crosses val="autoZero"/>
        <c:crossBetween val="midCat"/>
      </c:valAx>
      <c:valAx>
        <c:axId val="146669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6374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trendline>
            <c:spPr>
              <a:ln w="9525" cap="rnd">
                <a:solidFill>
                  <a:srgbClr val="FF0000"/>
                </a:solidFill>
              </a:ln>
              <a:effectLst/>
            </c:spPr>
            <c:trendlineType val="poly"/>
            <c:order val="4"/>
            <c:dispRSqr val="0"/>
            <c:dispEq val="1"/>
            <c:trendlineLbl>
              <c:layout>
                <c:manualLayout>
                  <c:x val="0.17984360128060917"/>
                  <c:y val="0.2823558886689965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000" b="1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Sheet1!$B$3:$B$8</c:f>
              <c:numCache>
                <c:formatCode>0</c:formatCode>
                <c:ptCount val="6"/>
                <c:pt idx="0">
                  <c:v>10</c:v>
                </c:pt>
                <c:pt idx="1">
                  <c:v>14</c:v>
                </c:pt>
                <c:pt idx="2">
                  <c:v>16</c:v>
                </c:pt>
                <c:pt idx="3">
                  <c:v>20</c:v>
                </c:pt>
                <c:pt idx="4">
                  <c:v>12</c:v>
                </c:pt>
                <c:pt idx="5">
                  <c:v>11</c:v>
                </c:pt>
              </c:numCache>
            </c:numRef>
          </c:xVal>
          <c:yVal>
            <c:numRef>
              <c:f>Sheet1!$C$3:$C$8</c:f>
              <c:numCache>
                <c:formatCode>0</c:formatCode>
                <c:ptCount val="6"/>
                <c:pt idx="0">
                  <c:v>25</c:v>
                </c:pt>
                <c:pt idx="1">
                  <c:v>28</c:v>
                </c:pt>
                <c:pt idx="2">
                  <c:v>42</c:v>
                </c:pt>
                <c:pt idx="3">
                  <c:v>28</c:v>
                </c:pt>
                <c:pt idx="4">
                  <c:v>32</c:v>
                </c:pt>
                <c:pt idx="5">
                  <c:v>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65D-1E42-90E0-85AF07E150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637424"/>
        <c:axId val="146669536"/>
      </c:scatterChart>
      <c:valAx>
        <c:axId val="146637424"/>
        <c:scaling>
          <c:orientation val="minMax"/>
          <c:min val="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669536"/>
        <c:crosses val="autoZero"/>
        <c:crossBetween val="midCat"/>
      </c:valAx>
      <c:valAx>
        <c:axId val="146669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6374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trendline>
            <c:spPr>
              <a:ln w="9525" cap="rnd">
                <a:solidFill>
                  <a:srgbClr val="FF0000"/>
                </a:solidFill>
              </a:ln>
              <a:effectLst/>
            </c:spPr>
            <c:trendlineType val="poly"/>
            <c:order val="5"/>
            <c:dispRSqr val="0"/>
            <c:dispEq val="1"/>
            <c:trendlineLbl>
              <c:layout>
                <c:manualLayout>
                  <c:x val="0.174302154538375"/>
                  <c:y val="0.121765126952713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000" b="1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Sheet1!$B$3:$B$8</c:f>
              <c:numCache>
                <c:formatCode>0</c:formatCode>
                <c:ptCount val="6"/>
                <c:pt idx="0">
                  <c:v>10</c:v>
                </c:pt>
                <c:pt idx="1">
                  <c:v>14</c:v>
                </c:pt>
                <c:pt idx="2">
                  <c:v>16</c:v>
                </c:pt>
                <c:pt idx="3">
                  <c:v>20</c:v>
                </c:pt>
                <c:pt idx="4">
                  <c:v>12</c:v>
                </c:pt>
                <c:pt idx="5">
                  <c:v>11</c:v>
                </c:pt>
              </c:numCache>
            </c:numRef>
          </c:xVal>
          <c:yVal>
            <c:numRef>
              <c:f>Sheet1!$C$3:$C$8</c:f>
              <c:numCache>
                <c:formatCode>0</c:formatCode>
                <c:ptCount val="6"/>
                <c:pt idx="0">
                  <c:v>25</c:v>
                </c:pt>
                <c:pt idx="1">
                  <c:v>28</c:v>
                </c:pt>
                <c:pt idx="2">
                  <c:v>42</c:v>
                </c:pt>
                <c:pt idx="3">
                  <c:v>28</c:v>
                </c:pt>
                <c:pt idx="4">
                  <c:v>32</c:v>
                </c:pt>
                <c:pt idx="5">
                  <c:v>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ADF-CB49-8344-E8C0F9166C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46637424"/>
        <c:axId val="146669536"/>
      </c:scatterChart>
      <c:valAx>
        <c:axId val="146637424"/>
        <c:scaling>
          <c:orientation val="minMax"/>
          <c:min val="0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X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669536"/>
        <c:crosses val="autoZero"/>
        <c:crossBetween val="midCat"/>
      </c:valAx>
      <c:valAx>
        <c:axId val="146669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solidFill>
              <a:schemeClr val="tx2">
                <a:lumMod val="40000"/>
                <a:lumOff val="6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66374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42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2"/>
    <cs:fontRef idx="minor">
      <a:schemeClr val="tx2"/>
    </cs:fontRef>
    <cs:spPr>
      <a:ln w="9525">
        <a:solidFill>
          <a:schemeClr val="phClr"/>
        </a:solidFill>
        <a:round/>
      </a:ln>
    </cs:spPr>
  </cs:dataPointMarker>
  <cs:dataPointMarkerLayout symbol="circle" size="5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spPr>
      <a:ln>
        <a:solidFill>
          <a:schemeClr val="tx2">
            <a:lumMod val="40000"/>
            <a:lumOff val="6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945D2-C5F6-9644-B987-8FF93A620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D2FA2B-3E0D-734A-957F-E8A4A19CAA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32CA2-2304-FD48-99F8-02977D14D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C4A11-8642-FA48-82CC-24C35295A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06F7B-F7A5-C542-A4D1-B9E69E2D7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06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8921-77D5-F647-92AC-641740675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CADCBB-93E2-0346-91EC-10113A417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23F9B-A652-9A48-B2CA-58B4FB773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F3552-BE1E-104E-8BF4-17BD9B13E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4D9F5-7A55-E645-A304-23FE03E28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20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86C9CC-D8E4-204D-8D31-872E5A6E94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2647D3-08EE-8E42-93EC-6B50EE00C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87787-F6EB-8848-8123-6C5BC2C07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33675-8340-FF4F-9493-184AFF05F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6E72B-A9ED-D44D-AC21-C15941DAC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7086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737BF-C57E-6847-9A3A-121E78D41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04020-512B-6340-8659-10017F9DB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92EC5-4BE4-544D-802C-BDB60867B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0D44B-6111-5A42-BCFE-F17CE037C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0F670-544D-1743-A067-37471E329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14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AD5FB-0BAC-A14B-BAA9-9171EC96B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AFA7F-E344-194D-B3DD-E15BAE345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6B938-2404-9F4F-8D86-3A1DEA752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175E8-31B1-1D44-B33C-133BD45DC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87478E-12ED-E341-8ECE-9F8453431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0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200E4-D575-E54A-9ABC-F37909787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6B21D-0D07-E14D-81C8-73125B4927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8885B-0D70-554F-8793-E0DF1D7F7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895698-4984-9940-A1A5-FC64422F5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A03D0-E4D9-7447-A968-ABCCA7C6D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0EAA7-C234-B742-9A43-FF2EEC900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172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2A42-5204-F846-A51E-FDAA87DC1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19DA9-FD59-6347-8CC9-CFF9F0A3B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5E917-C0AC-6A46-85C6-0FB982AA61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C094DC-6404-5A48-8302-3C097DEA8F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A46BE1-BCA0-CC47-8BE5-1AAD4D7D16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134857-E6D9-B440-BB0A-EED1DF4FC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F7BE41-55A0-9349-BAFC-39EABFA03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E97725-07E0-F144-91FD-D70CA3263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451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1FE71-59E3-6A4F-B02D-C2F93CCC9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71D1B9-C775-5E4F-A88B-208037D6B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9136A-C3D8-4C45-B7C3-2BFC640D7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7F8A8F-37C6-C142-BB2D-B9083280E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581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0B7AB7-F9E3-9C44-BA06-DBCF00A38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510B7A-BC70-8C41-A904-429E82692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8CBE71-0662-234C-8743-07E321F79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607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B63F4-FEA3-3446-BD0E-5B88D60A2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5DFE96-1FCB-E947-A635-211FB50BE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04CC0-1F01-474F-B59F-DF518CA84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FD499-41AF-4F40-8D25-5BEF2771F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9BD7E0-E3B9-C848-9614-C1F2C3E06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D30F7F-D7B9-3A49-80D1-6B055B80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732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0D379-2E29-B348-A20F-BA96AABA6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A56008-3CC3-D24F-B8B0-75B4FCEF8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824B58-6A10-9548-82CA-6655A7090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0F1B1-DBD5-1348-92B6-F4A1BD967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CC7E9-96B9-6F43-A263-060EBC3D1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AE448E-55FF-7F4F-8E9C-C4289880B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16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526C5D-126C-7B4B-BD87-D8FFE441A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536E17-19AB-6D4B-A66B-3945B9F00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E8259-7CE0-CC43-9240-1B852F1707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B09F7D-F621-7445-BDE7-69F0E293222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1C8DB-290F-0E4B-8769-5163A3B7C9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65BE3-D557-4F4D-A184-C8D7181417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E0F1A-7DDC-0F4D-9A94-2A2FAD609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883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midipradeep/ISMAssignment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93A50-6B21-4649-A2A9-7018B3377C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35162"/>
            <a:ext cx="9144000" cy="2387600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ISM Assignment</a:t>
            </a:r>
            <a:br>
              <a:rPr lang="en-US" dirty="0"/>
            </a:br>
            <a:br>
              <a:rPr lang="en-US" sz="3600" dirty="0"/>
            </a:br>
            <a:r>
              <a:rPr lang="en-US" sz="3600" dirty="0"/>
              <a:t>Name: </a:t>
            </a:r>
            <a:r>
              <a:rPr lang="en-US" sz="3600" b="1" dirty="0"/>
              <a:t>Pamidi Pradeep Kumar</a:t>
            </a:r>
            <a:br>
              <a:rPr lang="en-US" sz="3600" dirty="0"/>
            </a:br>
            <a:r>
              <a:rPr lang="en-US" sz="3600" dirty="0"/>
              <a:t>BITS ID: </a:t>
            </a:r>
            <a:r>
              <a:rPr lang="en-US" sz="3600" b="1" dirty="0"/>
              <a:t>2018AB04152</a:t>
            </a:r>
            <a:br>
              <a:rPr lang="en-US" sz="3600" b="1" dirty="0"/>
            </a:br>
            <a:br>
              <a:rPr lang="en-US" sz="3600" b="1" dirty="0"/>
            </a:br>
            <a:br>
              <a:rPr lang="en-US" sz="1300" b="1" dirty="0"/>
            </a:br>
            <a:r>
              <a:rPr lang="en-US" sz="2000" dirty="0">
                <a:latin typeface="+mn-lt"/>
              </a:rPr>
              <a:t>Assignment files (</a:t>
            </a:r>
            <a:r>
              <a:rPr lang="en-US" sz="2000" dirty="0" err="1">
                <a:latin typeface="+mn-lt"/>
              </a:rPr>
              <a:t>Jupyter</a:t>
            </a:r>
            <a:r>
              <a:rPr lang="en-US" sz="2000" dirty="0">
                <a:latin typeface="+mn-lt"/>
              </a:rPr>
              <a:t> Notebook, Excel Spreadsheet &amp; PPT) available at:</a:t>
            </a:r>
            <a:r>
              <a:rPr lang="en-US" sz="1300" b="1" dirty="0"/>
              <a:t> </a:t>
            </a:r>
            <a:r>
              <a:rPr lang="en-IN" sz="2700" dirty="0">
                <a:hlinkClick r:id="rId2"/>
              </a:rPr>
              <a:t>https://github.com/pamidipradeep/ISMAssignment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5459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366F85-ED09-F14A-873E-5BC5EC9F6CEE}"/>
              </a:ext>
            </a:extLst>
          </p:cNvPr>
          <p:cNvSpPr txBox="1">
            <a:spLocks/>
          </p:cNvSpPr>
          <p:nvPr/>
        </p:nvSpPr>
        <p:spPr>
          <a:xfrm>
            <a:off x="575784" y="102652"/>
            <a:ext cx="10515600" cy="4001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Question 1: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E28A9E-FEE5-FB46-B63B-596BA8502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69" y="1732765"/>
            <a:ext cx="5596416" cy="4414611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3B9B3CCD-1C74-704B-969A-2122310061B2}"/>
              </a:ext>
            </a:extLst>
          </p:cNvPr>
          <p:cNvGrpSpPr/>
          <p:nvPr/>
        </p:nvGrpSpPr>
        <p:grpSpPr>
          <a:xfrm>
            <a:off x="6150429" y="1665534"/>
            <a:ext cx="5596417" cy="4746087"/>
            <a:chOff x="6134100" y="682388"/>
            <a:chExt cx="5246850" cy="444963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ADED2F7-DDD4-1A40-8209-C04D53661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7844"/>
            <a:stretch/>
          </p:blipFill>
          <p:spPr>
            <a:xfrm>
              <a:off x="6134100" y="3449482"/>
              <a:ext cx="5246850" cy="168254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442C173-8377-7B4F-BA95-5CC9D309E1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6029"/>
            <a:stretch/>
          </p:blipFill>
          <p:spPr>
            <a:xfrm>
              <a:off x="6134100" y="682388"/>
              <a:ext cx="5246849" cy="2780742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15D6652-B09D-0D44-B38C-1B417FFEF3B4}"/>
              </a:ext>
            </a:extLst>
          </p:cNvPr>
          <p:cNvSpPr txBox="1"/>
          <p:nvPr/>
        </p:nvSpPr>
        <p:spPr>
          <a:xfrm>
            <a:off x="651406" y="491974"/>
            <a:ext cx="41377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Python code to test the hypothesis using z and t-tests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Functions defined handle two sided tests.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 err="1"/>
              <a:t>zTestTwoSided</a:t>
            </a:r>
            <a:r>
              <a:rPr lang="en-US" sz="1400" dirty="0"/>
              <a:t> function handles z-test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 err="1"/>
              <a:t>tTestTwoSided</a:t>
            </a:r>
            <a:r>
              <a:rPr lang="en-US" sz="1400" dirty="0"/>
              <a:t> function handles t-test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629709-ED74-9845-857D-7A828FD6B335}"/>
              </a:ext>
            </a:extLst>
          </p:cNvPr>
          <p:cNvSpPr txBox="1"/>
          <p:nvPr/>
        </p:nvSpPr>
        <p:spPr>
          <a:xfrm>
            <a:off x="4864758" y="672859"/>
            <a:ext cx="68276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First the functions are called with significance of 1%.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Later the functions are called with significance of 5%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Results: both z-test and t-test fail the hypothesis test for both 1% and 5% significance.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400" dirty="0"/>
              <a:t>Hence, Null hypothesis is rejected.</a:t>
            </a:r>
          </a:p>
        </p:txBody>
      </p:sp>
    </p:spTree>
    <p:extLst>
      <p:ext uri="{BB962C8B-B14F-4D97-AF65-F5344CB8AC3E}">
        <p14:creationId xmlns:p14="http://schemas.microsoft.com/office/powerpoint/2010/main" val="5764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60310B-102C-1E4E-9F6D-CE3ADD671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927" y="1196925"/>
            <a:ext cx="5353304" cy="13088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7ED9EC-8AFF-5E4F-83C6-5A6383983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568" y="794654"/>
            <a:ext cx="4286158" cy="41069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0CE13C-DEC8-6E4B-932E-4CD1B625294F}"/>
              </a:ext>
            </a:extLst>
          </p:cNvPr>
          <p:cNvSpPr txBox="1"/>
          <p:nvPr/>
        </p:nvSpPr>
        <p:spPr>
          <a:xfrm>
            <a:off x="6534297" y="89371"/>
            <a:ext cx="53964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Extra experiment: </a:t>
            </a:r>
            <a:r>
              <a:rPr lang="en-US" sz="1400" dirty="0"/>
              <a:t>To understand the tests better, ran the hypothesis test program for Sample Mean = </a:t>
            </a:r>
            <a:r>
              <a:rPr lang="en-US" sz="1400" b="1" dirty="0"/>
              <a:t>1580</a:t>
            </a:r>
            <a:r>
              <a:rPr lang="en-US" sz="1400" dirty="0"/>
              <a:t>. Here, the Z-test </a:t>
            </a:r>
            <a:r>
              <a:rPr lang="en-US" sz="1400" b="1" dirty="0"/>
              <a:t>passes</a:t>
            </a:r>
            <a:r>
              <a:rPr lang="en-US" sz="1400" dirty="0"/>
              <a:t> for 1% significance while t-test fails.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37F7F3-CBDC-9C48-92A8-DB6F429FBBAC}"/>
              </a:ext>
            </a:extLst>
          </p:cNvPr>
          <p:cNvSpPr txBox="1"/>
          <p:nvPr/>
        </p:nvSpPr>
        <p:spPr>
          <a:xfrm>
            <a:off x="616042" y="224866"/>
            <a:ext cx="5444431" cy="112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Null Hypothesis (H0):</a:t>
            </a:r>
            <a:r>
              <a:rPr lang="en-US" sz="1400" dirty="0"/>
              <a:t> The mean strength of the cable is 1500.</a:t>
            </a:r>
          </a:p>
          <a:p>
            <a:r>
              <a:rPr lang="en-US" sz="1400" b="1" dirty="0"/>
              <a:t>Alternate Hypothesis (H1):</a:t>
            </a:r>
            <a:r>
              <a:rPr lang="en-US" sz="1400" dirty="0"/>
              <a:t> The mean strength of the cable is not 1500.</a:t>
            </a:r>
          </a:p>
          <a:p>
            <a:endParaRPr lang="en-US" sz="1000" dirty="0"/>
          </a:p>
          <a:p>
            <a:r>
              <a:rPr lang="en-US" sz="1400" dirty="0"/>
              <a:t>Hypothesis testing for 1% and 5% significance for z-test and t-test results in the following table: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929890-E829-4D40-AC83-D6B28E20877E}"/>
              </a:ext>
            </a:extLst>
          </p:cNvPr>
          <p:cNvSpPr txBox="1"/>
          <p:nvPr/>
        </p:nvSpPr>
        <p:spPr>
          <a:xfrm>
            <a:off x="616040" y="2420699"/>
            <a:ext cx="5444430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Observations:</a:t>
            </a:r>
          </a:p>
          <a:p>
            <a:pPr marL="228600" indent="-228600">
              <a:buAutoNum type="arabicPeriod"/>
            </a:pPr>
            <a:r>
              <a:rPr lang="en-US" sz="1400" dirty="0"/>
              <a:t>Both Z and t statistic for the sample mean is </a:t>
            </a:r>
            <a:r>
              <a:rPr lang="en-US" sz="1400" b="1" dirty="0"/>
              <a:t>outside the acceptance limits</a:t>
            </a:r>
            <a:r>
              <a:rPr lang="en-US" sz="1400" dirty="0"/>
              <a:t>. Hence </a:t>
            </a:r>
            <a:r>
              <a:rPr lang="en-US" sz="1400" b="1" dirty="0"/>
              <a:t>Null hypothesis is rejected</a:t>
            </a:r>
            <a:r>
              <a:rPr lang="en-US" sz="1400" dirty="0"/>
              <a:t>.</a:t>
            </a:r>
          </a:p>
          <a:p>
            <a:pPr marL="228600" indent="-228600">
              <a:buAutoNum type="arabicPeriod"/>
            </a:pPr>
            <a:r>
              <a:rPr lang="en-US" sz="1400" dirty="0"/>
              <a:t>This implies the mean cable strength is not equal to 1500 as claimed.</a:t>
            </a:r>
          </a:p>
          <a:p>
            <a:pPr marL="228600" indent="-228600">
              <a:buAutoNum type="arabicPeriod"/>
            </a:pPr>
            <a:r>
              <a:rPr lang="en-US" sz="1400" dirty="0"/>
              <a:t>In a two-sided test, any test that fails at lower significance value will fail at higher significance.</a:t>
            </a:r>
          </a:p>
          <a:p>
            <a:pPr marL="228600" indent="-228600">
              <a:buFontTx/>
              <a:buAutoNum type="arabicPeriod"/>
            </a:pPr>
            <a:r>
              <a:rPr lang="en-US" sz="1400" dirty="0"/>
              <a:t>The t-test has a more flatter curve than the z distribution for degrees of freedom = 8. (based on the scale of the scores)</a:t>
            </a:r>
          </a:p>
          <a:p>
            <a:endParaRPr lang="en-US" sz="900" dirty="0"/>
          </a:p>
          <a:p>
            <a:r>
              <a:rPr lang="en-US" sz="1400" b="1" dirty="0"/>
              <a:t>Comments:</a:t>
            </a:r>
          </a:p>
          <a:p>
            <a:pPr marL="228600" indent="-228600">
              <a:buAutoNum type="arabicPeriod"/>
            </a:pPr>
            <a:r>
              <a:rPr lang="en-US" sz="1400" dirty="0"/>
              <a:t>z-test assumes the sample follows normal distribution, but for </a:t>
            </a:r>
            <a:r>
              <a:rPr lang="en-US" sz="1400" b="1" dirty="0"/>
              <a:t>small sample sizes</a:t>
            </a:r>
            <a:r>
              <a:rPr lang="en-US" sz="1400" dirty="0"/>
              <a:t> this is not true (central limit theorem) and tends to have a more flat distribution than the normal bell curve.</a:t>
            </a:r>
          </a:p>
          <a:p>
            <a:pPr marL="228600" indent="-228600">
              <a:buAutoNum type="arabicPeriod"/>
            </a:pPr>
            <a:r>
              <a:rPr lang="en-US" sz="1400" b="1" dirty="0"/>
              <a:t>Using a wrong statistic leads to wrong decision</a:t>
            </a:r>
            <a:r>
              <a:rPr lang="en-US" sz="1400" dirty="0"/>
              <a:t>. Its important to choose the appropriate statistic for the test.</a:t>
            </a:r>
          </a:p>
          <a:p>
            <a:endParaRPr lang="en-US" sz="700" b="1" dirty="0"/>
          </a:p>
          <a:p>
            <a:r>
              <a:rPr lang="en-US" sz="1400" b="1" dirty="0"/>
              <a:t>Suggestions:</a:t>
            </a:r>
            <a:endParaRPr lang="en-US" sz="1400" dirty="0"/>
          </a:p>
          <a:p>
            <a:pPr marL="228600" indent="-228600">
              <a:buAutoNum type="arabicPeriod"/>
            </a:pPr>
            <a:r>
              <a:rPr lang="en-US" sz="1400" dirty="0"/>
              <a:t>Apply t-test for smaller sample sizes. N&lt;30</a:t>
            </a:r>
          </a:p>
          <a:p>
            <a:pPr marL="228600" indent="-228600">
              <a:buAutoNum type="arabicPeriod"/>
            </a:pPr>
            <a:r>
              <a:rPr lang="en-US" sz="1400" dirty="0"/>
              <a:t>Apply z-test for large sample sizes. N&gt;30</a:t>
            </a:r>
          </a:p>
          <a:p>
            <a:pPr marL="228600" indent="-228600">
              <a:buAutoNum type="arabicPeriod"/>
            </a:pPr>
            <a:r>
              <a:rPr lang="en-US" sz="1400" dirty="0"/>
              <a:t>Multiple tests would result is a more reliable hypothesis testing than one sampling test.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6821EC0-571E-8945-8E2E-14501CD9DC6A}"/>
              </a:ext>
            </a:extLst>
          </p:cNvPr>
          <p:cNvCxnSpPr>
            <a:cxnSpLocks/>
          </p:cNvCxnSpPr>
          <p:nvPr/>
        </p:nvCxnSpPr>
        <p:spPr>
          <a:xfrm>
            <a:off x="6158447" y="97971"/>
            <a:ext cx="0" cy="66076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96DFAD7-EAEF-384B-B5F0-A039FA6CA46F}"/>
              </a:ext>
            </a:extLst>
          </p:cNvPr>
          <p:cNvSpPr txBox="1"/>
          <p:nvPr/>
        </p:nvSpPr>
        <p:spPr>
          <a:xfrm>
            <a:off x="6443104" y="6099815"/>
            <a:ext cx="53964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At smaller sample sizes the distribution is not normal, but  flatter.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Using  z-test for smaller samples sizes could give wrong hypothesis, as shown in this above experiment.</a:t>
            </a:r>
          </a:p>
          <a:p>
            <a:endParaRPr lang="en-US" sz="14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DE76A0E-063F-8443-8523-0414555564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297" y="4889801"/>
            <a:ext cx="5396438" cy="127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357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3F2EA-6906-E640-BA9F-DC9D3624E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84" y="169240"/>
            <a:ext cx="10515600" cy="400186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Question 2: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2A216-6822-144F-9FB5-EE37A9619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24" y="1016832"/>
            <a:ext cx="8978900" cy="2603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1C731DE-CE08-834C-9CAD-9D7347E4E6DB}"/>
              </a:ext>
            </a:extLst>
          </p:cNvPr>
          <p:cNvSpPr txBox="1"/>
          <p:nvPr/>
        </p:nvSpPr>
        <p:spPr>
          <a:xfrm>
            <a:off x="644024" y="647500"/>
            <a:ext cx="4530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Implementation of Linear Regression in Excel: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BDBDA1-0FAC-D74F-B3FC-7D3EF3283093}"/>
              </a:ext>
            </a:extLst>
          </p:cNvPr>
          <p:cNvSpPr txBox="1"/>
          <p:nvPr/>
        </p:nvSpPr>
        <p:spPr>
          <a:xfrm>
            <a:off x="581163" y="6240756"/>
            <a:ext cx="6057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Linear regression arrived at for Y is: 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rgbClr val="FF0000"/>
                </a:solidFill>
              </a:rPr>
              <a:t>Y-hat = 23.57 + 0.50 * X</a:t>
            </a:r>
            <a:endParaRPr 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BB3BA0B-0F2D-334A-9511-07062AEDBA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8516633"/>
              </p:ext>
            </p:extLst>
          </p:nvPr>
        </p:nvGraphicFramePr>
        <p:xfrm>
          <a:off x="501452" y="4059214"/>
          <a:ext cx="4794250" cy="2057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814CCA9-3138-8D42-90E4-EF4138E9E8D2}"/>
              </a:ext>
            </a:extLst>
          </p:cNvPr>
          <p:cNvSpPr txBox="1"/>
          <p:nvPr/>
        </p:nvSpPr>
        <p:spPr>
          <a:xfrm>
            <a:off x="644024" y="3758122"/>
            <a:ext cx="3895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Plot of the data and the regression line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65C4E6-0252-064E-89DA-178751EE94BD}"/>
              </a:ext>
            </a:extLst>
          </p:cNvPr>
          <p:cNvSpPr txBox="1"/>
          <p:nvPr/>
        </p:nvSpPr>
        <p:spPr>
          <a:xfrm>
            <a:off x="5827287" y="3730035"/>
            <a:ext cx="16971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Equations used: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3C83335-41A5-EA44-9A5B-53A8994DBFA4}"/>
              </a:ext>
            </a:extLst>
          </p:cNvPr>
          <p:cNvSpPr txBox="1"/>
          <p:nvPr/>
        </p:nvSpPr>
        <p:spPr>
          <a:xfrm>
            <a:off x="8344453" y="6240756"/>
            <a:ext cx="3496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slide: Polynomial Regression 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F5D0CF-1D19-2448-B8F0-B429AE8E82B6}"/>
              </a:ext>
            </a:extLst>
          </p:cNvPr>
          <p:cNvSpPr txBox="1"/>
          <p:nvPr/>
        </p:nvSpPr>
        <p:spPr>
          <a:xfrm>
            <a:off x="3653966" y="5677318"/>
            <a:ext cx="1479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Blue- data points</a:t>
            </a:r>
          </a:p>
          <a:p>
            <a:r>
              <a:rPr lang="en-US" sz="1200" dirty="0">
                <a:solidFill>
                  <a:srgbClr val="FF0000"/>
                </a:solidFill>
              </a:rPr>
              <a:t>Red – regression line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2F0C2F7-A7FB-F447-AC86-D0CE3F17C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4472" y="4049950"/>
            <a:ext cx="3140021" cy="2057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1914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844941A-9915-6143-97AB-16ABF58282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6335788"/>
              </p:ext>
            </p:extLst>
          </p:nvPr>
        </p:nvGraphicFramePr>
        <p:xfrm>
          <a:off x="4788807" y="1057906"/>
          <a:ext cx="3962400" cy="2374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1239553-A107-2641-B709-4C20B7A62B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8678412"/>
              </p:ext>
            </p:extLst>
          </p:nvPr>
        </p:nvGraphicFramePr>
        <p:xfrm>
          <a:off x="204107" y="1057907"/>
          <a:ext cx="4584700" cy="2374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989FDB1-4E6C-E04B-8DC7-F61214769AAA}"/>
              </a:ext>
            </a:extLst>
          </p:cNvPr>
          <p:cNvSpPr txBox="1"/>
          <p:nvPr/>
        </p:nvSpPr>
        <p:spPr>
          <a:xfrm>
            <a:off x="667657" y="3683566"/>
            <a:ext cx="288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  <a:r>
              <a:rPr lang="en-US" baseline="30000" dirty="0"/>
              <a:t>th</a:t>
            </a:r>
            <a:r>
              <a:rPr lang="en-US" dirty="0"/>
              <a:t> order polynomial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12039A-DB37-B845-9840-07B7AAAD1488}"/>
              </a:ext>
            </a:extLst>
          </p:cNvPr>
          <p:cNvSpPr txBox="1"/>
          <p:nvPr/>
        </p:nvSpPr>
        <p:spPr>
          <a:xfrm>
            <a:off x="5284108" y="3687581"/>
            <a:ext cx="2858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  <a:r>
              <a:rPr lang="en-US" baseline="30000" dirty="0"/>
              <a:t>th</a:t>
            </a:r>
            <a:r>
              <a:rPr lang="en-US" dirty="0"/>
              <a:t> order polynomial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0BCA2F-0C3E-1E42-8E02-8AE82F057684}"/>
              </a:ext>
            </a:extLst>
          </p:cNvPr>
          <p:cNvSpPr txBox="1"/>
          <p:nvPr/>
        </p:nvSpPr>
        <p:spPr>
          <a:xfrm>
            <a:off x="595086" y="786156"/>
            <a:ext cx="3438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order polynomial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B9CF6E-324D-9441-A7CA-D9E0E21578C3}"/>
              </a:ext>
            </a:extLst>
          </p:cNvPr>
          <p:cNvSpPr txBox="1"/>
          <p:nvPr/>
        </p:nvSpPr>
        <p:spPr>
          <a:xfrm>
            <a:off x="5226050" y="786156"/>
            <a:ext cx="3438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3rd order polynomial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75986FFD-DB64-9F4D-8E56-1EDD6270B0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6686836"/>
              </p:ext>
            </p:extLst>
          </p:nvPr>
        </p:nvGraphicFramePr>
        <p:xfrm>
          <a:off x="204107" y="3903612"/>
          <a:ext cx="4584700" cy="2374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651C4BA-8F3B-4D47-80B5-3F638D4C5F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4566965"/>
              </p:ext>
            </p:extLst>
          </p:nvPr>
        </p:nvGraphicFramePr>
        <p:xfrm>
          <a:off x="4776107" y="3938598"/>
          <a:ext cx="3975100" cy="2374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E0B68F7-9089-064D-9797-4BFCD7AB6636}"/>
              </a:ext>
            </a:extLst>
          </p:cNvPr>
          <p:cNvSpPr txBox="1"/>
          <p:nvPr/>
        </p:nvSpPr>
        <p:spPr>
          <a:xfrm>
            <a:off x="8636001" y="275771"/>
            <a:ext cx="3351892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Observations:</a:t>
            </a:r>
            <a:endParaRPr lang="en-US" sz="1600" dirty="0"/>
          </a:p>
          <a:p>
            <a:pPr marL="342900" indent="-342900">
              <a:buFontTx/>
              <a:buAutoNum type="arabicPeriod"/>
            </a:pPr>
            <a:r>
              <a:rPr lang="en-US" sz="1600" dirty="0"/>
              <a:t>Linear regression appears </a:t>
            </a:r>
            <a:r>
              <a:rPr lang="en-US" sz="1600" b="1" dirty="0"/>
              <a:t>underfitting</a:t>
            </a:r>
            <a:r>
              <a:rPr lang="en-US" sz="1600" dirty="0"/>
              <a:t> the data which can be arrived at due to very low R-square value of 0.09.</a:t>
            </a:r>
          </a:p>
          <a:p>
            <a:pPr marL="342900" indent="-342900">
              <a:buAutoNum type="arabicPeriod"/>
            </a:pPr>
            <a:r>
              <a:rPr lang="en-US" sz="1600" dirty="0"/>
              <a:t>3</a:t>
            </a:r>
            <a:r>
              <a:rPr lang="en-US" sz="1600" baseline="30000" dirty="0"/>
              <a:t>rd</a:t>
            </a:r>
            <a:r>
              <a:rPr lang="en-US" sz="1600" dirty="0"/>
              <a:t>, 4</a:t>
            </a:r>
            <a:r>
              <a:rPr lang="en-US" sz="1600" baseline="30000" dirty="0"/>
              <a:t>th</a:t>
            </a:r>
            <a:r>
              <a:rPr lang="en-US" sz="1600" dirty="0"/>
              <a:t> and 5</a:t>
            </a:r>
            <a:r>
              <a:rPr lang="en-US" sz="1600" baseline="30000" dirty="0"/>
              <a:t>th</a:t>
            </a:r>
            <a:r>
              <a:rPr lang="en-US" sz="1600" dirty="0"/>
              <a:t> order polynomial regression line </a:t>
            </a:r>
            <a:r>
              <a:rPr lang="en-US" sz="1600" b="1" dirty="0"/>
              <a:t>overfits </a:t>
            </a:r>
            <a:r>
              <a:rPr lang="en-US" sz="1600" dirty="0"/>
              <a:t>the data. R-squared values closer to 1 is an indicator of overfitting as it means there is </a:t>
            </a:r>
            <a:r>
              <a:rPr lang="en-US" sz="1600" b="1" dirty="0"/>
              <a:t>less scope for errors </a:t>
            </a:r>
            <a:r>
              <a:rPr lang="en-US" sz="1600" dirty="0"/>
              <a:t>which is highly unlikely when the sample size is small.</a:t>
            </a:r>
          </a:p>
          <a:p>
            <a:pPr marL="342900" indent="-342900">
              <a:buAutoNum type="arabicPeriod"/>
            </a:pPr>
            <a:r>
              <a:rPr lang="en-US" sz="1600" dirty="0"/>
              <a:t>2</a:t>
            </a:r>
            <a:r>
              <a:rPr lang="en-US" sz="1600" baseline="30000" dirty="0"/>
              <a:t>nd</a:t>
            </a:r>
            <a:r>
              <a:rPr lang="en-US" sz="1600" dirty="0"/>
              <a:t> order polynomial regression, appears to balance the bias and variance well.</a:t>
            </a:r>
          </a:p>
          <a:p>
            <a:pPr marL="342900" indent="-342900">
              <a:buAutoNum type="arabicPeriod"/>
            </a:pPr>
            <a:r>
              <a:rPr lang="en-US" sz="1600" dirty="0"/>
              <a:t>For the given data, the </a:t>
            </a:r>
            <a:r>
              <a:rPr lang="en-US" sz="1600" b="1" dirty="0"/>
              <a:t>second order polynomial</a:t>
            </a:r>
            <a:r>
              <a:rPr lang="en-US" sz="1600" dirty="0"/>
              <a:t> appears to be a preferred model.</a:t>
            </a:r>
          </a:p>
          <a:p>
            <a:pPr marL="342900" indent="-342900">
              <a:buAutoNum type="arabicPeriod"/>
            </a:pPr>
            <a:endParaRPr lang="en-US" sz="1600" dirty="0"/>
          </a:p>
          <a:p>
            <a:r>
              <a:rPr lang="en-US" sz="2000" b="1" dirty="0"/>
              <a:t>Conclusion:</a:t>
            </a:r>
            <a:endParaRPr lang="en-US" sz="1600" b="1" dirty="0"/>
          </a:p>
          <a:p>
            <a:r>
              <a:rPr lang="en-US" sz="1600" dirty="0"/>
              <a:t>2</a:t>
            </a:r>
            <a:r>
              <a:rPr lang="en-US" sz="1600" baseline="30000" dirty="0"/>
              <a:t>nd</a:t>
            </a:r>
            <a:r>
              <a:rPr lang="en-US" sz="1600" dirty="0"/>
              <a:t> order polynomial regression models the data better. The regression equation is:</a:t>
            </a:r>
          </a:p>
          <a:p>
            <a:r>
              <a:rPr lang="en-US" sz="1600" b="1" dirty="0">
                <a:solidFill>
                  <a:srgbClr val="FF0000"/>
                </a:solidFill>
              </a:rPr>
              <a:t>Y-hat = -0.361 X</a:t>
            </a:r>
            <a:r>
              <a:rPr lang="en-US" sz="1600" b="1" baseline="30000" dirty="0">
                <a:solidFill>
                  <a:srgbClr val="FF0000"/>
                </a:solidFill>
              </a:rPr>
              <a:t>2</a:t>
            </a:r>
            <a:r>
              <a:rPr lang="en-US" sz="1600" b="1" dirty="0">
                <a:solidFill>
                  <a:srgbClr val="FF0000"/>
                </a:solidFill>
              </a:rPr>
              <a:t> + 11.326 X + 52.949</a:t>
            </a:r>
          </a:p>
          <a:p>
            <a:pPr marL="342900" indent="-342900">
              <a:buAutoNum type="arabicPeriod"/>
            </a:pPr>
            <a:endParaRPr lang="en-US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FA5DE3-692B-2741-B9CE-C3BB2432BCBB}"/>
              </a:ext>
            </a:extLst>
          </p:cNvPr>
          <p:cNvSpPr txBox="1"/>
          <p:nvPr/>
        </p:nvSpPr>
        <p:spPr>
          <a:xfrm>
            <a:off x="595086" y="222339"/>
            <a:ext cx="57069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Regression with different degrees of the polynomial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F49AE0-B32E-EA40-BC51-D2EC64D264EF}"/>
              </a:ext>
            </a:extLst>
          </p:cNvPr>
          <p:cNvSpPr txBox="1"/>
          <p:nvPr/>
        </p:nvSpPr>
        <p:spPr>
          <a:xfrm>
            <a:off x="595086" y="6082665"/>
            <a:ext cx="14795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</a:rPr>
              <a:t>Blue- data points</a:t>
            </a:r>
          </a:p>
          <a:p>
            <a:r>
              <a:rPr lang="en-US" sz="1200" dirty="0">
                <a:solidFill>
                  <a:srgbClr val="FF0000"/>
                </a:solidFill>
              </a:rPr>
              <a:t>Red – regression line</a:t>
            </a:r>
          </a:p>
        </p:txBody>
      </p:sp>
    </p:spTree>
    <p:extLst>
      <p:ext uri="{BB962C8B-B14F-4D97-AF65-F5344CB8AC3E}">
        <p14:creationId xmlns:p14="http://schemas.microsoft.com/office/powerpoint/2010/main" val="5568051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572</Words>
  <Application>Microsoft Macintosh PowerPoint</Application>
  <PresentationFormat>Widescreen</PresentationFormat>
  <Paragraphs>65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ISM Assignment  Name: Pamidi Pradeep Kumar BITS ID: 2018AB04152   Assignment files (Jupyter Notebook, Excel Spreadsheet &amp; PPT) available at: https://github.com/pamidipradeep/ISMAssignment</vt:lpstr>
      <vt:lpstr>PowerPoint Presentation</vt:lpstr>
      <vt:lpstr>PowerPoint Presentation</vt:lpstr>
      <vt:lpstr>Question 2: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ISM Assignment Name: Pamidi Pradeep Kumar BITS ID: 2018AB04152</dc:title>
  <dc:creator>Pradeep Kumar Pamidi</dc:creator>
  <cp:lastModifiedBy>Pradeep Kumar Pamidi</cp:lastModifiedBy>
  <cp:revision>52</cp:revision>
  <dcterms:created xsi:type="dcterms:W3CDTF">2019-10-24T11:48:28Z</dcterms:created>
  <dcterms:modified xsi:type="dcterms:W3CDTF">2019-10-24T18:20:26Z</dcterms:modified>
</cp:coreProperties>
</file>

<file path=docProps/thumbnail.jpeg>
</file>